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57" r:id="rId6"/>
    <p:sldId id="265" r:id="rId7"/>
    <p:sldId id="259" r:id="rId8"/>
    <p:sldId id="258" r:id="rId9"/>
    <p:sldId id="269" r:id="rId10"/>
    <p:sldId id="266" r:id="rId11"/>
    <p:sldId id="273" r:id="rId12"/>
    <p:sldId id="271" r:id="rId13"/>
    <p:sldId id="272" r:id="rId14"/>
    <p:sldId id="267" r:id="rId15"/>
    <p:sldId id="260" r:id="rId16"/>
    <p:sldId id="26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B106107-6922-4C74-AB48-12E2D87401F5}">
          <p14:sldIdLst>
            <p14:sldId id="256"/>
          </p14:sldIdLst>
        </p14:section>
        <p14:section name="Середина дуги" id="{C84F4BBD-146F-44A7-8918-E2DE56B5AC72}">
          <p14:sldIdLst>
            <p14:sldId id="262"/>
            <p14:sldId id="263"/>
            <p14:sldId id="264"/>
            <p14:sldId id="257"/>
          </p14:sldIdLst>
        </p14:section>
        <p14:section name="Лемма о куриной лапке" id="{E47E8EFB-D357-4736-A37C-6A368D4C5ADC}">
          <p14:sldIdLst>
            <p14:sldId id="265"/>
            <p14:sldId id="259"/>
            <p14:sldId id="258"/>
          </p14:sldIdLst>
        </p14:section>
        <p14:section name="Задачи" id="{9EC07A98-9219-49BF-869E-9721B5AA8947}">
          <p14:sldIdLst>
            <p14:sldId id="269"/>
            <p14:sldId id="266"/>
            <p14:sldId id="273"/>
            <p14:sldId id="271"/>
            <p14:sldId id="272"/>
          </p14:sldIdLst>
        </p14:section>
        <p14:section name="Окружность 9 точек" id="{55197224-6752-4070-B0D7-532DE8B3EB5E}">
          <p14:sldIdLst>
            <p14:sldId id="267"/>
            <p14:sldId id="260"/>
          </p14:sldIdLst>
        </p14:section>
        <p14:section name="Раздел без заголовка" id="{260EC85F-D0C3-4A86-96D3-BA5D72FDCE2E}">
          <p14:sldIdLst>
            <p14:sldId id="26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1341-CE1F-4BAE-BE5F-1C624D4B1E89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AFFC-744F-4EA2-8B34-1B6D2CC665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0752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1341-CE1F-4BAE-BE5F-1C624D4B1E89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AFFC-744F-4EA2-8B34-1B6D2CC665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2470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1341-CE1F-4BAE-BE5F-1C624D4B1E89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AFFC-744F-4EA2-8B34-1B6D2CC665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4145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1341-CE1F-4BAE-BE5F-1C624D4B1E89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AFFC-744F-4EA2-8B34-1B6D2CC665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6660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1341-CE1F-4BAE-BE5F-1C624D4B1E89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AFFC-744F-4EA2-8B34-1B6D2CC665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3742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1341-CE1F-4BAE-BE5F-1C624D4B1E89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AFFC-744F-4EA2-8B34-1B6D2CC665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8565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1341-CE1F-4BAE-BE5F-1C624D4B1E89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AFFC-744F-4EA2-8B34-1B6D2CC665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2906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1341-CE1F-4BAE-BE5F-1C624D4B1E89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AFFC-744F-4EA2-8B34-1B6D2CC665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8602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1341-CE1F-4BAE-BE5F-1C624D4B1E89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AFFC-744F-4EA2-8B34-1B6D2CC665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773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1341-CE1F-4BAE-BE5F-1C624D4B1E89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AFFC-744F-4EA2-8B34-1B6D2CC665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896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1341-CE1F-4BAE-BE5F-1C624D4B1E89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AFFC-744F-4EA2-8B34-1B6D2CC665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4331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A1341-CE1F-4BAE-BE5F-1C624D4B1E89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8AFFC-744F-4EA2-8B34-1B6D2CC665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716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sharich@mathschool.ru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g"/><Relationship Id="rId3" Type="http://schemas.openxmlformats.org/officeDocument/2006/relationships/hyperlink" Target="http://foxford.ru/" TargetMode="External"/><Relationship Id="rId7" Type="http://schemas.openxmlformats.org/officeDocument/2006/relationships/image" Target="../media/image1.jpg"/><Relationship Id="rId2" Type="http://schemas.openxmlformats.org/officeDocument/2006/relationships/hyperlink" Target="mailto:sharich@mathschool.ru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g"/><Relationship Id="rId5" Type="http://schemas.openxmlformats.org/officeDocument/2006/relationships/hyperlink" Target="http://ftl.name/" TargetMode="External"/><Relationship Id="rId4" Type="http://schemas.openxmlformats.org/officeDocument/2006/relationships/hyperlink" Target="http://mathschool.ru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Лемма о трезубце</a:t>
            </a:r>
            <a:br>
              <a:rPr lang="en-US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b="1" dirty="0"/>
          </a:p>
          <a:p>
            <a:r>
              <a:rPr lang="ru-RU" b="1" dirty="0"/>
              <a:t>Шарич Владимир Златкович</a:t>
            </a:r>
          </a:p>
          <a:p>
            <a:r>
              <a:rPr lang="en-US" dirty="0">
                <a:hlinkClick r:id="rId2"/>
              </a:rPr>
              <a:t>sharich@mathschool.ru</a:t>
            </a:r>
            <a:r>
              <a:rPr lang="en-US" dirty="0"/>
              <a:t> </a:t>
            </a:r>
            <a:endParaRPr lang="ru-RU" dirty="0"/>
          </a:p>
          <a:p>
            <a:r>
              <a:rPr lang="ru-RU" dirty="0"/>
              <a:t>«</a:t>
            </a:r>
            <a:r>
              <a:rPr lang="ru-RU" dirty="0" err="1"/>
              <a:t>Фоксфорд</a:t>
            </a:r>
            <a:r>
              <a:rPr lang="ru-RU" dirty="0"/>
              <a:t>», «</a:t>
            </a:r>
            <a:r>
              <a:rPr lang="en-US" dirty="0"/>
              <a:t>MathSchool.ru</a:t>
            </a:r>
            <a:r>
              <a:rPr lang="ru-RU" dirty="0"/>
              <a:t>», «Физтех-лицей»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7128" y="5257800"/>
            <a:ext cx="800101" cy="80010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972" y="5259300"/>
            <a:ext cx="817613" cy="79859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7493" y="5272395"/>
            <a:ext cx="785504" cy="78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0755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Задача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3851787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В окружность вписан четырёхугольник 𝐴𝐵𝐶𝐷. Отметили центры окружностей, вписанных в треугольники 𝐵𝐶𝐷, 𝐶𝐷𝐴, 𝐷𝐴𝐵, 𝐴𝐵𝐶. Докажите, что отмеченные точки являются вершинами прямоугольника.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934" y="1150379"/>
            <a:ext cx="4999703" cy="5026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712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Задачи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На сторонах 𝐴𝐵 и 𝐴𝐶 треугольника 𝐴𝐵𝐶 (𝐴𝐵 &gt; 𝐴𝐶) выбраны точки 𝑀 и 𝑁 соответственно так, что 𝐵𝑀 = 𝐶𝑁. Прямые 𝑀𝑁 и 𝐵𝐶 пересекаются в точке 𝐾. Пусть 𝑃 — центр вписанной окружности треугольника 𝐵𝑀𝐾, а 𝑄 — центр вневписанной окружности треугольника 𝐶𝑁𝐾, касающейся стороны 𝐶𝑁. Докажите, что середина дуги 𝐵𝐴𝐶 описанной окружности треугольника 𝐴𝐵𝐶 равноудалена от точек 𝑃 и 𝑄.</a:t>
            </a:r>
          </a:p>
          <a:p>
            <a:r>
              <a:rPr lang="ru-RU" dirty="0"/>
              <a:t>На «меньших» дугах 𝐴𝐵, 𝐴𝐶 описанной окружности треугольника 𝐴𝐵𝐶 отмечены точки 𝑀 и 𝑁 соответственно так, что 𝑀𝑁 ‖ 𝐵𝐶. Докажите, что центры вписанных окружностей треугольников 𝐴𝐵𝑀 и 𝐴𝐶𝑁 равноудалены от середины дуги 𝐵𝐴𝐶.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38706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Задачи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665542" cy="4442441"/>
          </a:xfrm>
        </p:spPr>
        <p:txBody>
          <a:bodyPr>
            <a:normAutofit/>
          </a:bodyPr>
          <a:lstStyle/>
          <a:p>
            <a:r>
              <a:rPr lang="ru-RU" dirty="0"/>
              <a:t>В треугольнике 𝐴𝐵𝐶 (𝐴𝐵 &lt; 𝐵𝐶) 𝑀 — середина 𝐴𝐶, 𝑁 — середина дуги 𝐴𝐵𝐶 описанной окружности треугольника. Докажите, что углы 𝐼𝑀𝐴 и 𝐼𝑁𝐵 равны.</a:t>
            </a:r>
          </a:p>
          <a:p>
            <a:r>
              <a:rPr lang="ru-RU" dirty="0"/>
              <a:t>Дан выпуклый четырёхугольник 𝐴𝐵𝐶𝐷. Внешние биссектрисы пар углов 𝐴 и 𝐵, 𝐵 и 𝐶, 𝐶 и 𝐷, 𝐷 и 𝐴 пересекаются в точках 𝑃, 𝑄, 𝑅, 𝑆 соответственно. Оказалось, что описанные окружности треугольников 𝐴𝐵𝑃, 𝐶𝐷𝑅 касаются (внешним образом). Докажите, что описанные окружности треугольников 𝐵𝐶𝑄, 𝐷𝐴𝑆 тоже касаются.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21392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Задачи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Постройте треугольник по центру описанной окружности, центру вписанной окружности и центру вневписанной окружности.</a:t>
            </a:r>
          </a:p>
          <a:p>
            <a:r>
              <a:rPr lang="ru-RU" dirty="0"/>
              <a:t>Постройте треугольник по центру описанной окружности и центрам двух вневписанных окружностей. </a:t>
            </a:r>
          </a:p>
          <a:p>
            <a:r>
              <a:rPr lang="ru-RU" dirty="0"/>
              <a:t>В треугольнике ABC точка I – центр вписанной окружности, точка D – середина стороны BC, точка E – середина дуги BC, содержащей точку A. Докажите, что угол IEA равен углу IDB (в предположении, что AB&lt;AC).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2990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Окружность 9 точек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9955283" cy="4786928"/>
          </a:xfrm>
        </p:spPr>
      </p:pic>
    </p:spTree>
    <p:extLst>
      <p:ext uri="{BB962C8B-B14F-4D97-AF65-F5344CB8AC3E}">
        <p14:creationId xmlns:p14="http://schemas.microsoft.com/office/powerpoint/2010/main" val="4117556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Окружность 9 точек: куриные лапки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7" y="1690686"/>
            <a:ext cx="6573095" cy="4338241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9795" y="1690687"/>
            <a:ext cx="5721554" cy="4338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6416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Успехов!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/>
              <a:t>Шарич Владимир Златкович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sharich@mathschool.ru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ru-RU" dirty="0"/>
              <a:t>Онлайн-школа «</a:t>
            </a:r>
            <a:r>
              <a:rPr lang="ru-RU" dirty="0" err="1"/>
              <a:t>Фоксфорд</a:t>
            </a:r>
            <a:r>
              <a:rPr lang="ru-RU" dirty="0"/>
              <a:t>»</a:t>
            </a:r>
            <a:r>
              <a:rPr lang="en-US" dirty="0"/>
              <a:t> </a:t>
            </a:r>
            <a:r>
              <a:rPr lang="en-US" dirty="0">
                <a:hlinkClick r:id="rId3"/>
              </a:rPr>
              <a:t>http://foxford.ru</a:t>
            </a:r>
            <a:r>
              <a:rPr lang="en-US" dirty="0"/>
              <a:t> 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Сообщество «Математическая школа» </a:t>
            </a:r>
            <a:r>
              <a:rPr lang="en-US" dirty="0">
                <a:hlinkClick r:id="rId4"/>
              </a:rPr>
              <a:t>http://mathschool.ru</a:t>
            </a:r>
            <a:r>
              <a:rPr lang="en-US" dirty="0"/>
              <a:t> 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Школа-интернат «Физтех-лицей»</a:t>
            </a:r>
            <a:r>
              <a:rPr lang="en-US" dirty="0"/>
              <a:t> </a:t>
            </a:r>
            <a:r>
              <a:rPr lang="en-US" dirty="0">
                <a:hlinkClick r:id="rId5"/>
              </a:rPr>
              <a:t>http://ftl.name</a:t>
            </a:r>
            <a:r>
              <a:rPr lang="en-US" dirty="0"/>
              <a:t>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8115" y="5140285"/>
            <a:ext cx="985683" cy="96276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8116" y="4137653"/>
            <a:ext cx="985684" cy="98568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8116" y="3099287"/>
            <a:ext cx="985684" cy="985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750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Что здесь доказывается?</a:t>
            </a: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6803" y="1690688"/>
            <a:ext cx="5978394" cy="4724860"/>
          </a:xfrm>
        </p:spPr>
      </p:pic>
    </p:spTree>
    <p:extLst>
      <p:ext uri="{BB962C8B-B14F-4D97-AF65-F5344CB8AC3E}">
        <p14:creationId xmlns:p14="http://schemas.microsoft.com/office/powerpoint/2010/main" val="1069684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Ладно, вот второй случай</a:t>
            </a: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6142" y="1690688"/>
            <a:ext cx="6319715" cy="4415143"/>
          </a:xfrm>
        </p:spPr>
      </p:pic>
    </p:spTree>
    <p:extLst>
      <p:ext uri="{BB962C8B-B14F-4D97-AF65-F5344CB8AC3E}">
        <p14:creationId xmlns:p14="http://schemas.microsoft.com/office/powerpoint/2010/main" val="1866874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 рассуждениях ошибки не было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825625"/>
            <a:ext cx="208198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/>
              <a:t>Ошибка </a:t>
            </a:r>
          </a:p>
          <a:p>
            <a:pPr marL="0" indent="0">
              <a:buNone/>
            </a:pPr>
            <a:r>
              <a:rPr lang="ru-RU" sz="4000" dirty="0"/>
              <a:t>была </a:t>
            </a:r>
          </a:p>
          <a:p>
            <a:pPr marL="0" indent="0">
              <a:buNone/>
            </a:pPr>
            <a:r>
              <a:rPr lang="ru-RU" sz="4000" dirty="0"/>
              <a:t>в </a:t>
            </a:r>
          </a:p>
          <a:p>
            <a:pPr marL="0" indent="0">
              <a:buNone/>
            </a:pPr>
            <a:r>
              <a:rPr lang="ru-RU" sz="4000" dirty="0"/>
              <a:t>рисунке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1518" y="1442081"/>
            <a:ext cx="5161979" cy="4734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587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Они пересекаются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3040626" cy="4351338"/>
          </a:xfrm>
        </p:spPr>
        <p:txBody>
          <a:bodyPr/>
          <a:lstStyle/>
          <a:p>
            <a:r>
              <a:rPr lang="ru-RU" dirty="0"/>
              <a:t>Биссектриса</a:t>
            </a:r>
          </a:p>
          <a:p>
            <a:endParaRPr lang="ru-RU" dirty="0"/>
          </a:p>
          <a:p>
            <a:r>
              <a:rPr lang="ru-RU" dirty="0"/>
              <a:t>Серединный перпендикуляр</a:t>
            </a:r>
          </a:p>
          <a:p>
            <a:endParaRPr lang="ru-RU" dirty="0"/>
          </a:p>
          <a:p>
            <a:r>
              <a:rPr lang="ru-RU" dirty="0"/>
              <a:t>Описанная окружность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2601" y="1478986"/>
            <a:ext cx="4921199" cy="5044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431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Лемма о здоровой куриной лапке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3233" y="1690688"/>
            <a:ext cx="4385533" cy="4407571"/>
          </a:xfrm>
        </p:spPr>
      </p:pic>
    </p:spTree>
    <p:extLst>
      <p:ext uri="{BB962C8B-B14F-4D97-AF65-F5344CB8AC3E}">
        <p14:creationId xmlns:p14="http://schemas.microsoft.com/office/powerpoint/2010/main" val="4156802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Лемма о сломанной куриной лапке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333" y="1690688"/>
            <a:ext cx="7011333" cy="4544136"/>
          </a:xfrm>
        </p:spPr>
      </p:pic>
    </p:spTree>
    <p:extLst>
      <p:ext uri="{BB962C8B-B14F-4D97-AF65-F5344CB8AC3E}">
        <p14:creationId xmlns:p14="http://schemas.microsoft.com/office/powerpoint/2010/main" val="3904320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825181" cy="1325563"/>
          </a:xfrm>
        </p:spPr>
        <p:txBody>
          <a:bodyPr/>
          <a:lstStyle/>
          <a:p>
            <a:r>
              <a:rPr lang="ru-RU" dirty="0"/>
              <a:t>Теорема </a:t>
            </a:r>
            <a:r>
              <a:rPr lang="ru-RU" dirty="0" err="1"/>
              <a:t>Мансиона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651" y="1690688"/>
            <a:ext cx="4366262" cy="4636738"/>
          </a:xfr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5960808" y="355294"/>
            <a:ext cx="580840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/>
              <a:t>Теорема о трилистнике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4836" y="1904453"/>
            <a:ext cx="4100348" cy="4209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593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Задача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2465439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Постройте треугольник по центру описанной окружности </a:t>
            </a:r>
            <a:r>
              <a:rPr lang="en-US" dirty="0"/>
              <a:t>O</a:t>
            </a:r>
            <a:r>
              <a:rPr lang="ru-RU" dirty="0"/>
              <a:t>, центру вписанной окружности </a:t>
            </a:r>
            <a:r>
              <a:rPr lang="en-US" dirty="0"/>
              <a:t>I </a:t>
            </a:r>
            <a:r>
              <a:rPr lang="ru-RU" dirty="0"/>
              <a:t>и вершине </a:t>
            </a:r>
            <a:r>
              <a:rPr lang="en-US" dirty="0"/>
              <a:t>A.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0994" y="1259463"/>
            <a:ext cx="4628486" cy="4475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12623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914</TotalTime>
  <Words>421</Words>
  <Application>Microsoft Office PowerPoint</Application>
  <PresentationFormat>Широкоэкранный</PresentationFormat>
  <Paragraphs>47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Тема Office</vt:lpstr>
      <vt:lpstr>Лемма о трезубце </vt:lpstr>
      <vt:lpstr>Что здесь доказывается?</vt:lpstr>
      <vt:lpstr>Ладно, вот второй случай</vt:lpstr>
      <vt:lpstr>В рассуждениях ошибки не было</vt:lpstr>
      <vt:lpstr>Они пересекаются</vt:lpstr>
      <vt:lpstr>Лемма о здоровой куриной лапке</vt:lpstr>
      <vt:lpstr>Лемма о сломанной куриной лапке</vt:lpstr>
      <vt:lpstr>Теорема Мансиона</vt:lpstr>
      <vt:lpstr>Задача</vt:lpstr>
      <vt:lpstr>Задача</vt:lpstr>
      <vt:lpstr>Задачи</vt:lpstr>
      <vt:lpstr>Задачи</vt:lpstr>
      <vt:lpstr>Задачи</vt:lpstr>
      <vt:lpstr>Окружность 9 точек</vt:lpstr>
      <vt:lpstr>Окружность 9 точек: куриные лапки</vt:lpstr>
      <vt:lpstr>Успехов!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Лемма о трезубце</dc:title>
  <dc:creator>Масленникова Мария Сергеевна</dc:creator>
  <cp:lastModifiedBy>Масленникова Мария Сергеевна</cp:lastModifiedBy>
  <cp:revision>28</cp:revision>
  <dcterms:created xsi:type="dcterms:W3CDTF">2016-09-03T21:09:33Z</dcterms:created>
  <dcterms:modified xsi:type="dcterms:W3CDTF">2016-09-06T10:17:04Z</dcterms:modified>
</cp:coreProperties>
</file>